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2"/>
  </p:notesMasterIdLst>
  <p:handoutMasterIdLst>
    <p:handoutMasterId r:id="rId23"/>
  </p:handoutMasterIdLst>
  <p:sldIdLst>
    <p:sldId id="256" r:id="rId3"/>
    <p:sldId id="264" r:id="rId4"/>
    <p:sldId id="356" r:id="rId5"/>
    <p:sldId id="357" r:id="rId6"/>
    <p:sldId id="358" r:id="rId7"/>
    <p:sldId id="311" r:id="rId8"/>
    <p:sldId id="312" r:id="rId9"/>
    <p:sldId id="306" r:id="rId10"/>
    <p:sldId id="313" r:id="rId11"/>
    <p:sldId id="310" r:id="rId12"/>
    <p:sldId id="309" r:id="rId13"/>
    <p:sldId id="289" r:id="rId14"/>
    <p:sldId id="294" r:id="rId15"/>
    <p:sldId id="296" r:id="rId16"/>
    <p:sldId id="301" r:id="rId17"/>
    <p:sldId id="297" r:id="rId18"/>
    <p:sldId id="299" r:id="rId19"/>
    <p:sldId id="300" r:id="rId20"/>
    <p:sldId id="31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F"/>
    <a:srgbClr val="000000"/>
    <a:srgbClr val="C75806"/>
    <a:srgbClr val="0CC1E0"/>
    <a:srgbClr val="65482B"/>
    <a:srgbClr val="1B00FE"/>
    <a:srgbClr val="FFFFFF"/>
    <a:srgbClr val="AC53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93" autoAdjust="0"/>
    <p:restoredTop sz="94660"/>
  </p:normalViewPr>
  <p:slideViewPr>
    <p:cSldViewPr>
      <p:cViewPr varScale="1">
        <p:scale>
          <a:sx n="82" d="100"/>
          <a:sy n="82" d="100"/>
        </p:scale>
        <p:origin x="1627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4" name="Picture 3" descr="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316416" y="260648"/>
            <a:ext cx="498267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8" name="Picture 7" descr="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8316416" y="260648"/>
            <a:ext cx="498267" cy="6480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.whatsapp.com/FRhIuCi54fGGvxzHHmL4FA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hyperlink" Target="http://www.finblueprint.i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1815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sz="2800" dirty="0">
                <a:solidFill>
                  <a:srgbClr val="002060"/>
                </a:solidFill>
                <a:latin typeface="Arial" charset="0"/>
              </a:rPr>
              <a:t>Fin BluePrint: Introduction to Financial Planning</a:t>
            </a: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165304"/>
            <a:ext cx="9143999" cy="648246"/>
          </a:xfrm>
          <a:effectLst/>
        </p:spPr>
        <p:txBody>
          <a:bodyPr/>
          <a:lstStyle/>
          <a:p>
            <a:pPr algn="ctr" eaLnBrk="1" hangingPunct="1"/>
            <a:r>
              <a:rPr lang="en-US" sz="2000" dirty="0">
                <a:solidFill>
                  <a:srgbClr val="0070C0"/>
                </a:solidFill>
                <a:latin typeface="Arial" charset="0"/>
              </a:rPr>
              <a:t>VISHAL DALAL – Certified Financial Planner [CFP</a:t>
            </a:r>
            <a:r>
              <a:rPr lang="en-US" sz="2000" baseline="30000" dirty="0">
                <a:solidFill>
                  <a:srgbClr val="0070C0"/>
                </a:solidFill>
                <a:latin typeface="Arial" charset="0"/>
              </a:rPr>
              <a:t>CM</a:t>
            </a:r>
            <a:r>
              <a:rPr lang="en-US" sz="2000" dirty="0">
                <a:solidFill>
                  <a:srgbClr val="0070C0"/>
                </a:solidFill>
                <a:latin typeface="Arial" charset="0"/>
              </a:rPr>
              <a:t>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lobal_Equity_Performance_Sta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933056"/>
            <a:ext cx="8120902" cy="252028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6424464"/>
            <a:ext cx="8604448" cy="433536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20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Historical Global Equities Performance</a:t>
            </a:r>
          </a:p>
        </p:txBody>
      </p:sp>
      <p:pic>
        <p:nvPicPr>
          <p:cNvPr id="9" name="Picture 8" descr="chart-ran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692696"/>
            <a:ext cx="8208912" cy="3238828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116632"/>
            <a:ext cx="9144000" cy="548680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Diversification is Key!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Beat Inflation to grow your Wealth!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95536" y="3645024"/>
            <a:ext cx="8748464" cy="2952328"/>
          </a:xfrm>
          <a:effectLst/>
        </p:spPr>
        <p:txBody>
          <a:bodyPr>
            <a:normAutofit/>
          </a:bodyPr>
          <a:lstStyle/>
          <a:p>
            <a:pPr marL="174625" indent="-174625" algn="l">
              <a:buFont typeface="Arial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Start Early!</a:t>
            </a:r>
          </a:p>
          <a:p>
            <a:pPr marL="174625" indent="-174625" algn="l">
              <a:buFont typeface="Arial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Invest at least partly in instruments yielding higher returns</a:t>
            </a:r>
          </a:p>
          <a:p>
            <a:pPr marL="174625" indent="-174625" algn="l">
              <a:buFont typeface="Arial" pitchFamily="34" charset="0"/>
              <a:buChar char="•"/>
            </a:pP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Ensure risk concerns are taken care of appropriately</a:t>
            </a:r>
          </a:p>
          <a:p>
            <a:pPr algn="l"/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8287907" cy="246732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Common Misconceptions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907704" y="1484784"/>
            <a:ext cx="6868616" cy="3815680"/>
          </a:xfrm>
          <a:effectLst/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Financial Planning is for the Rich</a:t>
            </a:r>
          </a:p>
          <a:p>
            <a:pPr algn="l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Insurance Planning is Financial Planning</a:t>
            </a:r>
          </a:p>
          <a:p>
            <a:pPr algn="l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Tax Planning is Financial Planning</a:t>
            </a:r>
          </a:p>
          <a:p>
            <a:pPr algn="l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 am too young to think about Financial Planning</a:t>
            </a:r>
          </a:p>
          <a:p>
            <a:pPr algn="l">
              <a:buFont typeface="Wingdings" pitchFamily="2" charset="2"/>
              <a:buChar char="Ø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Confuse Financial Planning with investing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323528" y="980728"/>
            <a:ext cx="8524875" cy="66141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Financial Planning Stats – Retirement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44824"/>
            <a:ext cx="9144000" cy="483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60648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    Financial Planning Stats – Insurance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76300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48880"/>
            <a:ext cx="871296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852936"/>
            <a:ext cx="31718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429000"/>
            <a:ext cx="37909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ubtitle 5"/>
          <p:cNvSpPr>
            <a:spLocks noGrp="1"/>
          </p:cNvSpPr>
          <p:nvPr>
            <p:ph type="subTitle" idx="1"/>
          </p:nvPr>
        </p:nvSpPr>
        <p:spPr>
          <a:xfrm>
            <a:off x="467544" y="3429000"/>
            <a:ext cx="3816424" cy="3140968"/>
          </a:xfrm>
          <a:effectLst/>
        </p:spPr>
        <p:txBody>
          <a:bodyPr>
            <a:normAutofit fontScale="92500"/>
          </a:bodyPr>
          <a:lstStyle/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Bulk of insurance policies sold through agents or banks</a:t>
            </a: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Direct plans up to 3x cheaper than through intermediaries</a:t>
            </a: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Endowment Plans cover a fraction of your real-life insurance needs</a:t>
            </a: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Any life insurance plan besides term plans will be sub-optimal in terms of both insurance cover and investment returns</a:t>
            </a: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6597352"/>
            <a:ext cx="2362200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16632"/>
            <a:ext cx="9144000" cy="6495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Sample Case Study</a:t>
            </a:r>
          </a:p>
        </p:txBody>
      </p:sp>
      <p:sp>
        <p:nvSpPr>
          <p:cNvPr id="3" name="Subtitle 5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8568952" cy="5616624"/>
          </a:xfrm>
          <a:effectLst/>
        </p:spPr>
        <p:txBody>
          <a:bodyPr>
            <a:normAutofit lnSpcReduction="10000"/>
          </a:bodyPr>
          <a:lstStyle/>
          <a:p>
            <a:pPr marL="174625" indent="-174625" algn="l">
              <a:buFont typeface="Arial" pitchFamily="34" charset="0"/>
              <a:buChar char="•"/>
            </a:pPr>
            <a:r>
              <a:rPr lang="en-US" sz="1800" dirty="0"/>
              <a:t>Self (39 yrs), Spouse (37 yrs), Son (10 yrs)</a:t>
            </a: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/>
              <a:t>Assumed Life-Span: 85 years</a:t>
            </a:r>
          </a:p>
          <a:p>
            <a:pPr marL="174625" indent="-174625" algn="l"/>
            <a:endParaRPr lang="en-US" sz="1800" dirty="0"/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Risk Profile: Moderately Conservative</a:t>
            </a:r>
            <a:endParaRPr lang="en-US" sz="1800" dirty="0"/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70C0"/>
                </a:solidFill>
              </a:rPr>
              <a:t>Goals @ current costs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Son’s Graduation / Post-Graduation: 25 </a:t>
            </a:r>
            <a:r>
              <a:rPr lang="en-US" sz="1400" dirty="0" err="1">
                <a:solidFill>
                  <a:srgbClr val="0070C0"/>
                </a:solidFill>
              </a:rPr>
              <a:t>lakhs</a:t>
            </a:r>
            <a:r>
              <a:rPr lang="en-US" sz="1400" dirty="0">
                <a:solidFill>
                  <a:srgbClr val="0070C0"/>
                </a:solidFill>
              </a:rPr>
              <a:t> / 50 </a:t>
            </a:r>
            <a:r>
              <a:rPr lang="en-US" sz="1400" dirty="0" err="1">
                <a:solidFill>
                  <a:srgbClr val="0070C0"/>
                </a:solidFill>
              </a:rPr>
              <a:t>lakhs</a:t>
            </a:r>
            <a:endParaRPr lang="en-US" sz="1400" dirty="0">
              <a:solidFill>
                <a:srgbClr val="0070C0"/>
              </a:solidFill>
            </a:endParaRP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Son’s Marriage: 20 </a:t>
            </a:r>
            <a:r>
              <a:rPr lang="en-US" sz="1400" dirty="0" err="1">
                <a:solidFill>
                  <a:srgbClr val="0070C0"/>
                </a:solidFill>
              </a:rPr>
              <a:t>lakhs</a:t>
            </a:r>
            <a:endParaRPr lang="en-US" sz="1400" dirty="0">
              <a:solidFill>
                <a:srgbClr val="0070C0"/>
              </a:solidFill>
            </a:endParaRP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Son’s Future Business (Assumed): 50 </a:t>
            </a:r>
            <a:r>
              <a:rPr lang="en-US" sz="1400" dirty="0" err="1">
                <a:solidFill>
                  <a:srgbClr val="0070C0"/>
                </a:solidFill>
              </a:rPr>
              <a:t>lakhs</a:t>
            </a:r>
            <a:endParaRPr lang="en-US" sz="1400" dirty="0">
              <a:solidFill>
                <a:srgbClr val="0070C0"/>
              </a:solidFill>
            </a:endParaRP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70C0"/>
                </a:solidFill>
              </a:rPr>
              <a:t>Retirement Age for Self: 55 years</a:t>
            </a:r>
            <a:endParaRPr lang="en-US" sz="1800" dirty="0">
              <a:solidFill>
                <a:srgbClr val="0070C0"/>
              </a:solidFill>
            </a:endParaRPr>
          </a:p>
          <a:p>
            <a:pPr marL="174625" indent="-174625" algn="l"/>
            <a:endParaRPr lang="en-US" sz="1800" dirty="0">
              <a:solidFill>
                <a:srgbClr val="0070C0"/>
              </a:solidFill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B050"/>
                </a:solidFill>
              </a:rPr>
              <a:t>Salary: Single income, 20 </a:t>
            </a:r>
            <a:r>
              <a:rPr lang="en-US" sz="1800" dirty="0" err="1">
                <a:solidFill>
                  <a:srgbClr val="00B050"/>
                </a:solidFill>
              </a:rPr>
              <a:t>lakhs</a:t>
            </a:r>
            <a:r>
              <a:rPr lang="en-US" sz="1800" dirty="0">
                <a:solidFill>
                  <a:srgbClr val="00B050"/>
                </a:solidFill>
              </a:rPr>
              <a:t> /yr post-tax.  Increment @ 5% annual</a:t>
            </a: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00B050"/>
                </a:solidFill>
              </a:rPr>
              <a:t>Current value of Investments: 2.24 </a:t>
            </a:r>
            <a:r>
              <a:rPr lang="en-US" sz="1800" dirty="0" err="1">
                <a:solidFill>
                  <a:srgbClr val="00B050"/>
                </a:solidFill>
              </a:rPr>
              <a:t>cr</a:t>
            </a:r>
            <a:endParaRPr lang="en-US" sz="1800" dirty="0">
              <a:solidFill>
                <a:srgbClr val="00B050"/>
              </a:solidFill>
            </a:endParaRP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B050"/>
                </a:solidFill>
              </a:rPr>
              <a:t>Equity: 44 </a:t>
            </a:r>
            <a:r>
              <a:rPr lang="en-US" sz="1400" dirty="0" err="1">
                <a:solidFill>
                  <a:srgbClr val="00B050"/>
                </a:solidFill>
              </a:rPr>
              <a:t>lakhs</a:t>
            </a:r>
            <a:r>
              <a:rPr lang="en-US" sz="1400" dirty="0">
                <a:solidFill>
                  <a:srgbClr val="00B050"/>
                </a:solidFill>
              </a:rPr>
              <a:t> / Fixed Income: 1.03 </a:t>
            </a:r>
            <a:r>
              <a:rPr lang="en-US" sz="1400" dirty="0" err="1">
                <a:solidFill>
                  <a:srgbClr val="00B050"/>
                </a:solidFill>
              </a:rPr>
              <a:t>cr</a:t>
            </a:r>
            <a:endParaRPr lang="en-US" sz="1400" dirty="0">
              <a:solidFill>
                <a:srgbClr val="00B050"/>
              </a:solidFill>
            </a:endParaRP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00B050"/>
                </a:solidFill>
              </a:rPr>
              <a:t>Real Estate: 55 </a:t>
            </a:r>
            <a:r>
              <a:rPr lang="en-US" sz="1400" dirty="0" err="1">
                <a:solidFill>
                  <a:srgbClr val="00B050"/>
                </a:solidFill>
              </a:rPr>
              <a:t>lakhs</a:t>
            </a:r>
            <a:r>
              <a:rPr lang="en-US" sz="1400" dirty="0">
                <a:solidFill>
                  <a:srgbClr val="00B050"/>
                </a:solidFill>
              </a:rPr>
              <a:t> (excluding own house) / Gold &amp; Cash: 22 </a:t>
            </a:r>
            <a:r>
              <a:rPr lang="en-US" sz="1400" dirty="0" err="1">
                <a:solidFill>
                  <a:srgbClr val="00B050"/>
                </a:solidFill>
              </a:rPr>
              <a:t>lakhs</a:t>
            </a:r>
            <a:endParaRPr lang="en-US" sz="1400" dirty="0">
              <a:solidFill>
                <a:srgbClr val="00B050"/>
              </a:solidFill>
            </a:endParaRPr>
          </a:p>
          <a:p>
            <a:pPr marL="631825" lvl="1" indent="-174625" algn="l"/>
            <a:endParaRPr lang="en-US" sz="1400" dirty="0">
              <a:solidFill>
                <a:srgbClr val="0070C0"/>
              </a:solidFill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</a:rPr>
              <a:t>Outstanding Loans (House, Car): 30 </a:t>
            </a:r>
            <a:r>
              <a:rPr lang="en-US" sz="1800" dirty="0" err="1">
                <a:solidFill>
                  <a:srgbClr val="FF0000"/>
                </a:solidFill>
              </a:rPr>
              <a:t>lakhs</a:t>
            </a:r>
            <a:endParaRPr lang="en-US" sz="1800" dirty="0">
              <a:solidFill>
                <a:srgbClr val="FF0000"/>
              </a:solidFill>
            </a:endParaRPr>
          </a:p>
          <a:p>
            <a:pPr marL="174625" indent="-174625" algn="l">
              <a:buFont typeface="Arial" pitchFamily="34" charset="0"/>
              <a:buChar char="•"/>
            </a:pPr>
            <a:r>
              <a:rPr lang="en-US" sz="1800" dirty="0">
                <a:solidFill>
                  <a:srgbClr val="FF0000"/>
                </a:solidFill>
              </a:rPr>
              <a:t>Annual Recurring Expenses</a:t>
            </a: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Household: 6 </a:t>
            </a:r>
            <a:r>
              <a:rPr lang="en-US" sz="1400" dirty="0" err="1">
                <a:solidFill>
                  <a:srgbClr val="FF0000"/>
                </a:solidFill>
              </a:rPr>
              <a:t>lakhs</a:t>
            </a:r>
            <a:endParaRPr lang="en-US" sz="1400" dirty="0">
              <a:solidFill>
                <a:srgbClr val="FF0000"/>
              </a:solidFill>
            </a:endParaRPr>
          </a:p>
          <a:p>
            <a:pPr marL="631825" lvl="1" indent="-174625" algn="l">
              <a:buFont typeface="Arial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</a:rPr>
              <a:t>Insurance / Travel / Contingency: 4.1 </a:t>
            </a:r>
            <a:r>
              <a:rPr lang="en-US" sz="1400" dirty="0" err="1">
                <a:solidFill>
                  <a:srgbClr val="FF0000"/>
                </a:solidFill>
              </a:rPr>
              <a:t>lakhs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1700808"/>
            <a:ext cx="211455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576064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Sample Retirement Plan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- Details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36712"/>
            <a:ext cx="797242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Cashflow Summary &amp; Net Worth</a:t>
            </a:r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08720"/>
            <a:ext cx="8287907" cy="579200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60648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Sample Insurance Recommendation</a:t>
            </a:r>
          </a:p>
        </p:txBody>
      </p:sp>
      <p:pic>
        <p:nvPicPr>
          <p:cNvPr id="6" name="Picture 5" descr="Insura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666" y="1340768"/>
            <a:ext cx="8807065" cy="403244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inBluePrint_What_We_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260648"/>
            <a:ext cx="4993653" cy="6453336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7" name="Title 2"/>
          <p:cNvSpPr txBox="1">
            <a:spLocks/>
          </p:cNvSpPr>
          <p:nvPr/>
        </p:nvSpPr>
        <p:spPr bwMode="auto">
          <a:xfrm>
            <a:off x="179512" y="2636912"/>
            <a:ext cx="3456384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179512" y="4365104"/>
            <a:ext cx="309634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Contact: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b="0" kern="0" dirty="0">
                <a:latin typeface="Times New Roman" pitchFamily="18" charset="0"/>
                <a:cs typeface="Times New Roman" pitchFamily="18" charset="0"/>
              </a:rPr>
              <a:t>+91 99205-11283</a:t>
            </a: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363538" indent="-363538">
              <a:defRPr/>
            </a:pP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Website: </a:t>
            </a: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www.finblueprint.in</a:t>
            </a:r>
            <a:endParaRPr lang="en-US" b="0" kern="0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indent="-363538">
              <a:defRPr/>
            </a:pPr>
            <a:r>
              <a:rPr lang="en-US" b="0" kern="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en-US" b="0" kern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Group: </a:t>
            </a:r>
            <a:r>
              <a:rPr lang="en-US" b="0" kern="0" dirty="0">
                <a:solidFill>
                  <a:srgbClr val="1B00FE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Join</a:t>
            </a: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2021-12-28 11_26_29-Introducing Ipsos Loyalt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290912"/>
            <a:ext cx="2808312" cy="141615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539552" y="2060848"/>
            <a:ext cx="784887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Introduction</a:t>
            </a: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Asset Allocation</a:t>
            </a: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Common Misconceptions &amp; Stats</a:t>
            </a:r>
            <a:endParaRPr kumimoji="0" lang="en-US" sz="2800" b="0" i="0" u="none" strike="noStrike" kern="0" cap="none" spc="0" normalizeH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en-US" sz="2800" b="0" kern="0" baseline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Sample</a:t>
            </a:r>
            <a:r>
              <a:rPr lang="en-US" sz="2800" b="0" kern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Case study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Contents</a:t>
            </a:r>
          </a:p>
        </p:txBody>
      </p:sp>
      <p:pic>
        <p:nvPicPr>
          <p:cNvPr id="12" name="Picture 11" descr="FamilyLivingPi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4365104"/>
            <a:ext cx="4953000" cy="21457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082888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37C604E-718E-8E38-B258-AFF44B73D406}"/>
              </a:ext>
            </a:extLst>
          </p:cNvPr>
          <p:cNvSpPr txBox="1">
            <a:spLocks/>
          </p:cNvSpPr>
          <p:nvPr/>
        </p:nvSpPr>
        <p:spPr>
          <a:xfrm>
            <a:off x="323528" y="2230524"/>
            <a:ext cx="8712968" cy="460851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endParaRPr lang="en-US" sz="2600" b="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A2DCAA5-AA49-6974-70D7-5294CCCA61E6}"/>
              </a:ext>
            </a:extLst>
          </p:cNvPr>
          <p:cNvSpPr txBox="1">
            <a:spLocks/>
          </p:cNvSpPr>
          <p:nvPr/>
        </p:nvSpPr>
        <p:spPr>
          <a:xfrm>
            <a:off x="377720" y="2297599"/>
            <a:ext cx="8712968" cy="2103977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354013" lvl="0" indent="-354013">
              <a:buFont typeface="Arial" panose="020B0604020202020204" pitchFamily="34" charset="0"/>
              <a:buChar char="•"/>
            </a:pPr>
            <a:r>
              <a:rPr lang="en-US" sz="2600" b="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Certified Financial Planner</a:t>
            </a: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24+ years corporate experience, primarily in MNC banks</a:t>
            </a:r>
            <a:endParaRPr lang="en-US" sz="2600" b="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itchFamily="18" charset="0"/>
            </a:endParaRPr>
          </a:p>
          <a:p>
            <a:pPr marL="354013" indent="-354013">
              <a:buFont typeface="Arial" panose="020B0604020202020204" pitchFamily="34" charset="0"/>
              <a:buChar char="•"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Achieved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F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inancial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ndependence,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R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etire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E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arly (FIRE)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16073E-5192-DF10-381A-918C53BA1D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22582" y="4040326"/>
            <a:ext cx="5587409" cy="24272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0A03F2-6189-4C19-6EA3-587145D2E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28" y="4077073"/>
            <a:ext cx="3146775" cy="24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07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B5A1C-ED89-2AEC-049B-98AA940D7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75AA5C84-D748-C24A-EEED-89687E93197B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What is Financial Planning?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13E4B937-EBAD-8AD4-4DB1-2818CDF42998}"/>
              </a:ext>
            </a:extLst>
          </p:cNvPr>
          <p:cNvSpPr txBox="1">
            <a:spLocks/>
          </p:cNvSpPr>
          <p:nvPr/>
        </p:nvSpPr>
        <p:spPr>
          <a:xfrm>
            <a:off x="255949" y="3082888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D3218B27-7914-2737-6BAA-11DD04A9502C}"/>
              </a:ext>
            </a:extLst>
          </p:cNvPr>
          <p:cNvSpPr txBox="1">
            <a:spLocks/>
          </p:cNvSpPr>
          <p:nvPr/>
        </p:nvSpPr>
        <p:spPr>
          <a:xfrm>
            <a:off x="323528" y="2230524"/>
            <a:ext cx="8712968" cy="460851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endParaRPr lang="en-US" sz="2600" b="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12B985-B3BA-A640-CEBB-673FE6422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132856"/>
            <a:ext cx="5616624" cy="372943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78D014E-26F5-70E2-EA7C-B2ABC97F39DB}"/>
              </a:ext>
            </a:extLst>
          </p:cNvPr>
          <p:cNvSpPr txBox="1">
            <a:spLocks/>
          </p:cNvSpPr>
          <p:nvPr/>
        </p:nvSpPr>
        <p:spPr bwMode="auto">
          <a:xfrm>
            <a:off x="467544" y="5880991"/>
            <a:ext cx="8424936" cy="87322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5"/>
          </a:lnRef>
          <a:fillRef idx="1001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0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Process of meeting your life goals through proper management of your finances</a:t>
            </a:r>
          </a:p>
        </p:txBody>
      </p:sp>
    </p:spTree>
    <p:extLst>
      <p:ext uri="{BB962C8B-B14F-4D97-AF65-F5344CB8AC3E}">
        <p14:creationId xmlns:p14="http://schemas.microsoft.com/office/powerpoint/2010/main" val="67607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8D1D1-FDC3-9DBF-E48A-32BAFD99C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CB6114FD-4BEF-E45B-1359-9FE0201F8EEA}"/>
              </a:ext>
            </a:extLst>
          </p:cNvPr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Financial Planning Process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3B34F4C-2A90-ED92-A8EA-FCBB3BF757DB}"/>
              </a:ext>
            </a:extLst>
          </p:cNvPr>
          <p:cNvSpPr txBox="1">
            <a:spLocks/>
          </p:cNvSpPr>
          <p:nvPr/>
        </p:nvSpPr>
        <p:spPr>
          <a:xfrm>
            <a:off x="255949" y="3082888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457200" indent="-457200">
              <a:spcBef>
                <a:spcPct val="0"/>
              </a:spcBef>
              <a:buFont typeface="Arial" panose="020B0604020202020204" pitchFamily="34" charset="0"/>
              <a:buChar char="•"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DA14896-E79F-2FC3-D9E0-398770CFAF84}"/>
              </a:ext>
            </a:extLst>
          </p:cNvPr>
          <p:cNvSpPr txBox="1">
            <a:spLocks/>
          </p:cNvSpPr>
          <p:nvPr/>
        </p:nvSpPr>
        <p:spPr>
          <a:xfrm>
            <a:off x="323528" y="2230524"/>
            <a:ext cx="8712968" cy="4608512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lvl="0"/>
            <a:endParaRPr lang="en-US" sz="2600" b="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5909769-B464-E692-B278-A86C46731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757602"/>
            <a:ext cx="55626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B2B5C8-2DE3-31DB-EBA7-976911B39A67}"/>
              </a:ext>
            </a:extLst>
          </p:cNvPr>
          <p:cNvSpPr txBox="1"/>
          <p:nvPr/>
        </p:nvSpPr>
        <p:spPr>
          <a:xfrm>
            <a:off x="1467272" y="2338502"/>
            <a:ext cx="236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Data Collection</a:t>
            </a:r>
          </a:p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Goal setting</a:t>
            </a:r>
          </a:p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Current Analysis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C799FB-21AD-F640-7DA0-37653509C952}"/>
              </a:ext>
            </a:extLst>
          </p:cNvPr>
          <p:cNvSpPr txBox="1"/>
          <p:nvPr/>
        </p:nvSpPr>
        <p:spPr>
          <a:xfrm>
            <a:off x="6344072" y="2262302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Draft Plan</a:t>
            </a:r>
          </a:p>
          <a:p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Final  Plan </a:t>
            </a:r>
          </a:p>
          <a:p>
            <a:r>
              <a:rPr lang="en-US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Product Suggestions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B56670-AAC5-3996-12AF-DBF5826F47A2}"/>
              </a:ext>
            </a:extLst>
          </p:cNvPr>
          <p:cNvSpPr txBox="1"/>
          <p:nvPr/>
        </p:nvSpPr>
        <p:spPr>
          <a:xfrm>
            <a:off x="5953200" y="5297726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Execution</a:t>
            </a:r>
          </a:p>
          <a:p>
            <a:r>
              <a:rPr lang="en-US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Follow ups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D8E1F1-4B3B-FBB0-6550-0B928871A1AC}"/>
              </a:ext>
            </a:extLst>
          </p:cNvPr>
          <p:cNvSpPr txBox="1"/>
          <p:nvPr/>
        </p:nvSpPr>
        <p:spPr>
          <a:xfrm>
            <a:off x="1391072" y="5462702"/>
            <a:ext cx="236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Monitoring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Query Solving</a:t>
            </a:r>
          </a:p>
        </p:txBody>
      </p:sp>
    </p:spTree>
    <p:extLst>
      <p:ext uri="{BB962C8B-B14F-4D97-AF65-F5344CB8AC3E}">
        <p14:creationId xmlns:p14="http://schemas.microsoft.com/office/powerpoint/2010/main" val="1579548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251520" y="1988840"/>
            <a:ext cx="864096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en-IN" sz="1900" b="0" i="1" dirty="0">
                <a:solidFill>
                  <a:srgbClr val="0070C0"/>
                </a:solidFill>
              </a:rPr>
              <a:t>The most important key to successful investing can be summed up in just two words - asset allocation.</a:t>
            </a:r>
            <a:endParaRPr lang="en-IN" sz="1900" b="0" dirty="0">
              <a:solidFill>
                <a:srgbClr val="0070C0"/>
              </a:solidFill>
            </a:endParaRPr>
          </a:p>
          <a:p>
            <a:r>
              <a:rPr lang="en-IN" sz="1500" dirty="0"/>
              <a:t>Michael </a:t>
            </a:r>
            <a:r>
              <a:rPr lang="en-IN" sz="1500" dirty="0" err="1"/>
              <a:t>LeBoeuf</a:t>
            </a:r>
            <a:r>
              <a:rPr lang="en-IN" sz="1500" b="0" i="1" dirty="0"/>
              <a:t>, well-known American business author</a:t>
            </a:r>
          </a:p>
          <a:p>
            <a:r>
              <a:rPr lang="en-IN" b="0" dirty="0"/>
              <a:t> </a:t>
            </a:r>
          </a:p>
          <a:p>
            <a:r>
              <a:rPr lang="en-IN" sz="1900" b="0" i="1" dirty="0">
                <a:solidFill>
                  <a:srgbClr val="00B050"/>
                </a:solidFill>
              </a:rPr>
              <a:t>“Much success can be attributed to inactivity. Most investors cannot resist the temptation to constantly buy and sell.” </a:t>
            </a:r>
          </a:p>
          <a:p>
            <a:r>
              <a:rPr lang="en-IN" sz="1500" dirty="0"/>
              <a:t>Warren Buffet</a:t>
            </a:r>
            <a:r>
              <a:rPr lang="en-IN" sz="1500" i="1" dirty="0"/>
              <a:t>, </a:t>
            </a:r>
            <a:r>
              <a:rPr lang="en-IN" sz="1500" b="0" i="1" dirty="0"/>
              <a:t>investor, chairman and CEO of Berkshire Hathaway</a:t>
            </a:r>
            <a:endParaRPr lang="en-IN" sz="1500" i="1" dirty="0"/>
          </a:p>
          <a:p>
            <a:endParaRPr lang="en-IN" b="0" i="1" dirty="0">
              <a:solidFill>
                <a:srgbClr val="FFC000"/>
              </a:solidFill>
            </a:endParaRPr>
          </a:p>
          <a:p>
            <a:r>
              <a:rPr lang="en-IN" sz="1900" b="0" i="1" dirty="0">
                <a:solidFill>
                  <a:srgbClr val="FFC000"/>
                </a:solidFill>
              </a:rPr>
              <a:t>The difference between success and failure is not which stock you buy or which piece of real estate you buy, it’s asset allocation.</a:t>
            </a:r>
            <a:endParaRPr lang="en-IN" sz="1900" b="0" dirty="0">
              <a:solidFill>
                <a:srgbClr val="FFC000"/>
              </a:solidFill>
            </a:endParaRPr>
          </a:p>
          <a:p>
            <a:r>
              <a:rPr lang="en-IN" sz="1500" dirty="0"/>
              <a:t>Tony Robbins</a:t>
            </a:r>
            <a:r>
              <a:rPr lang="en-IN" sz="1500" b="0" i="1" dirty="0"/>
              <a:t>, American author, coach, speaker, and philanthropist</a:t>
            </a:r>
          </a:p>
          <a:p>
            <a:endParaRPr lang="en-US" b="0" i="1" dirty="0"/>
          </a:p>
          <a:p>
            <a:r>
              <a:rPr lang="en-IN" sz="1900" b="0" i="1" dirty="0">
                <a:solidFill>
                  <a:srgbClr val="7030A0"/>
                </a:solidFill>
              </a:rPr>
              <a:t>“The four most dangerous words in investing are: ‘this time it’s different’.” </a:t>
            </a:r>
          </a:p>
          <a:p>
            <a:r>
              <a:rPr lang="en-IN" sz="1500" dirty="0"/>
              <a:t>John Templeton</a:t>
            </a:r>
            <a:r>
              <a:rPr lang="en-IN" sz="1500" i="1" dirty="0"/>
              <a:t>, </a:t>
            </a:r>
            <a:r>
              <a:rPr lang="en-IN" sz="1500" b="0" i="1" dirty="0"/>
              <a:t>British investor, banker, fund manager, founder of Templeton Fund</a:t>
            </a:r>
            <a:endParaRPr lang="en-IN" sz="1500" i="1" dirty="0"/>
          </a:p>
          <a:p>
            <a:endParaRPr lang="en-US" b="0" i="1" dirty="0"/>
          </a:p>
          <a:p>
            <a:r>
              <a:rPr lang="en-IN" sz="1900" b="0" i="1" dirty="0">
                <a:solidFill>
                  <a:srgbClr val="AC5315"/>
                </a:solidFill>
              </a:rPr>
              <a:t>You should have a strategic asset allocation mix that assumes that you don’t know what the future is going to hold</a:t>
            </a:r>
            <a:r>
              <a:rPr lang="en-IN" sz="1900" b="0" i="1" dirty="0"/>
              <a:t>.</a:t>
            </a:r>
            <a:endParaRPr lang="en-IN" sz="1900" b="0" dirty="0"/>
          </a:p>
          <a:p>
            <a:r>
              <a:rPr lang="en-IN" sz="1500" dirty="0"/>
              <a:t>Ray Dalio</a:t>
            </a:r>
            <a:r>
              <a:rPr lang="en-IN" sz="1500" b="0" i="1" dirty="0"/>
              <a:t>, American billionaire businessman, hedge fund manager, author</a:t>
            </a:r>
          </a:p>
          <a:p>
            <a:endParaRPr lang="en-US" b="0" i="1" dirty="0"/>
          </a:p>
        </p:txBody>
      </p:sp>
      <p:sp>
        <p:nvSpPr>
          <p:cNvPr id="13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Allocation – </a:t>
            </a:r>
            <a:r>
              <a:rPr lang="en-US" sz="28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Some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Quotable Quotes</a:t>
            </a:r>
          </a:p>
        </p:txBody>
      </p:sp>
    </p:spTree>
    <p:extLst>
      <p:ext uri="{BB962C8B-B14F-4D97-AF65-F5344CB8AC3E}">
        <p14:creationId xmlns:p14="http://schemas.microsoft.com/office/powerpoint/2010/main" val="150433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540060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649560"/>
          </a:xfrm>
          <a:prstGeom prst="rect">
            <a:avLst/>
          </a:prstGeom>
        </p:spPr>
        <p:txBody>
          <a:bodyPr anchor="b">
            <a:normAutofit fontScale="92500" lnSpcReduction="10000"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40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Asset Classes &amp; Historical Returns (India)</a:t>
            </a:r>
          </a:p>
        </p:txBody>
      </p:sp>
      <p:pic>
        <p:nvPicPr>
          <p:cNvPr id="8" name="Picture 7" descr="Historical_Returns_across_Asset_Class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764704"/>
            <a:ext cx="5949280" cy="594928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.1-768x46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501008"/>
            <a:ext cx="7315200" cy="3024336"/>
          </a:xfrm>
          <a:prstGeom prst="rect">
            <a:avLst/>
          </a:prstGeom>
        </p:spPr>
      </p:pic>
      <p:pic>
        <p:nvPicPr>
          <p:cNvPr id="6" name="Picture 5" descr="1.2-768x39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60648"/>
            <a:ext cx="7315200" cy="29523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206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5808</TotalTime>
  <Words>560</Words>
  <Application>Microsoft Office PowerPoint</Application>
  <PresentationFormat>On-screen Show (4:3)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Verdana</vt:lpstr>
      <vt:lpstr>Wingdings</vt:lpstr>
      <vt:lpstr>template</vt:lpstr>
      <vt:lpstr>Custom Design</vt:lpstr>
      <vt:lpstr>Fin BluePrint: Introduction to Financial Planning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Mamta Dalal</cp:lastModifiedBy>
  <cp:revision>361</cp:revision>
  <dcterms:created xsi:type="dcterms:W3CDTF">2021-03-07T14:33:02Z</dcterms:created>
  <dcterms:modified xsi:type="dcterms:W3CDTF">2025-12-16T07:13:26Z</dcterms:modified>
</cp:coreProperties>
</file>